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306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309" r:id="rId26"/>
    <p:sldId id="279" r:id="rId27"/>
    <p:sldId id="307" r:id="rId28"/>
    <p:sldId id="308" r:id="rId29"/>
    <p:sldId id="280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82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6858000" cy="9144000"/>
  <p:embeddedFontLst>
    <p:embeddedFont>
      <p:font typeface="Helvetica" panose="020B0604020202020204" pitchFamily="34" charset="0"/>
      <p:regular r:id="rId57"/>
      <p:bold r:id="rId58"/>
      <p:italic r:id="rId59"/>
      <p:boldItalic r:id="rId60"/>
    </p:embeddedFont>
    <p:embeddedFont>
      <p:font typeface="Consolas" panose="020B0609020204030204" pitchFamily="49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Rockwell" panose="02060603020205020403" pitchFamily="18" charset="0"/>
      <p:regular r:id="rId69"/>
      <p:bold r:id="rId70"/>
      <p:italic r:id="rId71"/>
      <p:boldItalic r:id="rId72"/>
    </p:embeddedFont>
    <p:embeddedFont>
      <p:font typeface="Eater" panose="020B0604020202020204" charset="0"/>
      <p:regular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j84UDI425u6K01w3PJg63BMr0Q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5277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171074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074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839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2922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51372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9877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818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2840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4101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8972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102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3109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42569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493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777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8859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0097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7310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93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7981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47485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681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344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3192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73790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39106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0110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0429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79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77794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21021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39475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14144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9358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31499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995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7636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73136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99962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72129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6580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6828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00873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8061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796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8307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1579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000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8687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5313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0030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692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2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52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52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52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9" name="Google Shape;19;p5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5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52"/>
          <p:cNvSpPr txBox="1"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sz="96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2"/>
          <p:cNvSpPr txBox="1"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70"/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7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7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5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2"/>
          <p:cNvSpPr txBox="1">
            <a:spLocks noGrp="1"/>
          </p:cNvSpPr>
          <p:nvPr>
            <p:ph type="sldNum" idx="12"/>
          </p:nvPr>
        </p:nvSpPr>
        <p:spPr>
          <a:xfrm>
            <a:off x="9592733" y="4289334"/>
            <a:ext cx="1193868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1"/>
          <p:cNvSpPr txBox="1">
            <a:spLocks noGrp="1"/>
          </p:cNvSpPr>
          <p:nvPr>
            <p:ph type="body" idx="1"/>
          </p:nvPr>
        </p:nvSpPr>
        <p:spPr>
          <a:xfrm rot="5400000">
            <a:off x="4073652" y="-882396"/>
            <a:ext cx="4050792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1" name="Google Shape;91;p6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6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2"/>
          <p:cNvSpPr txBox="1">
            <a:spLocks noGrp="1"/>
          </p:cNvSpPr>
          <p:nvPr>
            <p:ph type="title"/>
          </p:nvPr>
        </p:nvSpPr>
        <p:spPr>
          <a:xfrm rot="5400000">
            <a:off x="7181850" y="2076450"/>
            <a:ext cx="5638800" cy="25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62"/>
          <p:cNvSpPr txBox="1">
            <a:spLocks noGrp="1"/>
          </p:cNvSpPr>
          <p:nvPr>
            <p:ph type="body" idx="1"/>
          </p:nvPr>
        </p:nvSpPr>
        <p:spPr>
          <a:xfrm rot="5400000">
            <a:off x="2000250" y="-400050"/>
            <a:ext cx="5638800" cy="7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5755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30"/>
              <a:buChar char="▪"/>
              <a:defRPr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62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62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2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3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814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  <a:defRPr sz="2400"/>
            </a:lvl1pPr>
            <a:lvl2pPr marL="914400" lvl="1" indent="-3365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  <a:defRPr sz="2000"/>
            </a:lvl2pPr>
            <a:lvl3pPr marL="1371600" lvl="2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3pPr>
            <a:lvl4pPr marL="1828800" lvl="3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4pPr>
            <a:lvl5pPr marL="2286000" lvl="4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5pPr>
            <a:lvl6pPr marL="2743200" lvl="5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6pPr>
            <a:lvl7pPr marL="3200400" lvl="6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7pPr>
            <a:lvl8pPr marL="3657600" lvl="7" indent="-325754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/>
            </a:lvl8pPr>
            <a:lvl9pPr marL="4114800" lvl="8" indent="-325754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53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53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3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3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4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4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  <a:defRPr sz="8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4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19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4"/>
          <p:cNvSpPr txBox="1">
            <a:spLocks noGrp="1"/>
          </p:cNvSpPr>
          <p:nvPr>
            <p:ph type="dt" idx="10"/>
          </p:nvPr>
        </p:nvSpPr>
        <p:spPr>
          <a:xfrm>
            <a:off x="8593667" y="6272784"/>
            <a:ext cx="2644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4"/>
          <p:cNvSpPr txBox="1">
            <a:spLocks noGrp="1"/>
          </p:cNvSpPr>
          <p:nvPr>
            <p:ph type="ftr" idx="11"/>
          </p:nvPr>
        </p:nvSpPr>
        <p:spPr>
          <a:xfrm>
            <a:off x="2182708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54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39" name="Google Shape;39;p54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54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54"/>
          <p:cNvSpPr txBox="1">
            <a:spLocks noGrp="1"/>
          </p:cNvSpPr>
          <p:nvPr>
            <p:ph type="sldNum" idx="12"/>
          </p:nvPr>
        </p:nvSpPr>
        <p:spPr>
          <a:xfrm>
            <a:off x="843702" y="2506133"/>
            <a:ext cx="1188298" cy="72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8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5"/>
          <p:cNvSpPr txBox="1">
            <a:spLocks noGrp="1"/>
          </p:cNvSpPr>
          <p:nvPr>
            <p:ph type="body" idx="1"/>
          </p:nvPr>
        </p:nvSpPr>
        <p:spPr>
          <a:xfrm>
            <a:off x="1069848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body" idx="2"/>
          </p:nvPr>
        </p:nvSpPr>
        <p:spPr>
          <a:xfrm>
            <a:off x="6364224" y="2194560"/>
            <a:ext cx="4754880" cy="3977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5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5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6"/>
          <p:cNvSpPr txBox="1"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body" idx="2"/>
          </p:nvPr>
        </p:nvSpPr>
        <p:spPr>
          <a:xfrm>
            <a:off x="1069848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3" name="Google Shape;53;p56"/>
          <p:cNvSpPr txBox="1">
            <a:spLocks noGrp="1"/>
          </p:cNvSpPr>
          <p:nvPr>
            <p:ph type="body" idx="3"/>
          </p:nvPr>
        </p:nvSpPr>
        <p:spPr>
          <a:xfrm>
            <a:off x="6364224" y="2048256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  <a:defRPr sz="20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56"/>
          <p:cNvSpPr txBox="1">
            <a:spLocks noGrp="1"/>
          </p:cNvSpPr>
          <p:nvPr>
            <p:ph type="body" idx="4"/>
          </p:nvPr>
        </p:nvSpPr>
        <p:spPr>
          <a:xfrm>
            <a:off x="6364224" y="2743200"/>
            <a:ext cx="475488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55" name="Google Shape;55;p56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6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6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7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7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57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8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58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8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9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9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9"/>
          <p:cNvSpPr txBox="1">
            <a:spLocks noGrp="1"/>
          </p:cNvSpPr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655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Char char="▪"/>
              <a:defRPr sz="2000"/>
            </a:lvl1pPr>
            <a:lvl2pPr marL="914400" lvl="1" indent="-325755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30"/>
              <a:buChar char="▪"/>
              <a:defRPr sz="1800"/>
            </a:lvl2pPr>
            <a:lvl3pPr marL="1371600" lvl="2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3pPr>
            <a:lvl4pPr marL="1828800" lvl="3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4pPr>
            <a:lvl5pPr marL="2286000" lvl="4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5pPr>
            <a:lvl6pPr marL="2743200" lvl="5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6pPr>
            <a:lvl7pPr marL="3200400" lvl="6" indent="-31496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7pPr>
            <a:lvl8pPr marL="3657600" lvl="7" indent="-31495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360"/>
              <a:buChar char="▪"/>
              <a:defRPr sz="1600"/>
            </a:lvl8pPr>
            <a:lvl9pPr marL="4114800" lvl="8" indent="-314959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1360"/>
              <a:buChar char="▪"/>
              <a:defRPr sz="1600"/>
            </a:lvl9pPr>
          </a:lstStyle>
          <a:p>
            <a:endParaRPr/>
          </a:p>
        </p:txBody>
      </p:sp>
      <p:sp>
        <p:nvSpPr>
          <p:cNvPr id="71" name="Google Shape;71;p59"/>
          <p:cNvSpPr txBox="1">
            <a:spLocks noGrp="1"/>
          </p:cNvSpPr>
          <p:nvPr>
            <p:ph type="body" idx="2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59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9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" name="Google Shape;74;p59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75" name="Google Shape;75;p5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59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60"/>
          <p:cNvSpPr txBox="1"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Font typeface="Rockwell"/>
              <a:buNone/>
              <a:defRPr sz="32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0"/>
          <p:cNvSpPr>
            <a:spLocks noGrp="1"/>
          </p:cNvSpPr>
          <p:nvPr>
            <p:ph type="pic" idx="2"/>
          </p:nvPr>
        </p:nvSpPr>
        <p:spPr>
          <a:xfrm>
            <a:off x="0" y="0"/>
            <a:ext cx="8303740" cy="6858000"/>
          </a:xfrm>
          <a:prstGeom prst="rect">
            <a:avLst/>
          </a:prstGeom>
          <a:solidFill>
            <a:srgbClr val="E1DFD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380"/>
              <a:buFont typeface="Noto Sans Symbols"/>
              <a:buNone/>
              <a:defRPr sz="2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None/>
              <a:defRPr sz="2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700"/>
              <a:buFont typeface="Noto Sans Symbols"/>
              <a:buNone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2" name="Google Shape;82;p60"/>
          <p:cNvSpPr txBox="1">
            <a:spLocks noGrp="1"/>
          </p:cNvSpPr>
          <p:nvPr>
            <p:ph type="body" idx="1"/>
          </p:nvPr>
        </p:nvSpPr>
        <p:spPr>
          <a:xfrm>
            <a:off x="8549640" y="2423160"/>
            <a:ext cx="320040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90"/>
              <a:buNone/>
              <a:defRPr sz="14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65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SzPts val="765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60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60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5" name="Google Shape;85;p60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0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  <a:defRPr sz="5400" b="0" i="0" u="none" strike="noStrike" cap="non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1"/>
          <p:cNvSpPr txBox="1"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655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9E3611"/>
              </a:buClr>
              <a:buSzPts val="17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32575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53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31496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31495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314959" algn="l" rtl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ts val="136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51"/>
          <p:cNvSpPr txBox="1">
            <a:spLocks noGrp="1"/>
          </p:cNvSpPr>
          <p:nvPr>
            <p:ph type="dt" idx="10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51"/>
          <p:cNvSpPr txBox="1">
            <a:spLocks noGrp="1"/>
          </p:cNvSpPr>
          <p:nvPr>
            <p:ph type="ft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51"/>
          <p:cNvGrpSpPr/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1" name="Google Shape;11;p5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5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51"/>
          <p:cNvSpPr txBox="1">
            <a:spLocks noGrp="1"/>
          </p:cNvSpPr>
          <p:nvPr>
            <p:ph type="sldNum" idx="12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electronics.stackexchange.com/questions/86207/atmega8-why-do-vcc-and-avcc-have-to-be-connecte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785612" y="1432223"/>
            <a:ext cx="10483402" cy="3035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</a:pPr>
            <a:r>
              <a:rPr lang="en-US" dirty="0"/>
              <a:t>USING ADC IN ATMEGA32</a:t>
            </a:r>
            <a:endParaRPr dirty="0"/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2188085" y="4787151"/>
            <a:ext cx="6400800" cy="1290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720"/>
              <a:buFont typeface="Arial"/>
              <a:buNone/>
            </a:pPr>
            <a:r>
              <a:rPr lang="en-US" sz="2400" i="0" u="none" strike="noStrike" cap="none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CSE 315</a:t>
            </a:r>
            <a:endParaRPr sz="1800" dirty="0">
              <a:solidFill>
                <a:schemeClr val="accent2"/>
              </a:solidFill>
              <a:latin typeface="Rockwell" panose="02060603020205020403" pitchFamily="18" charset="0"/>
              <a:ea typeface="Eater"/>
              <a:cs typeface="Eater"/>
              <a:sym typeface="Eater"/>
            </a:endParaRPr>
          </a:p>
          <a:p>
            <a:pPr marL="0" indent="0" algn="ctr">
              <a:spcBef>
                <a:spcPts val="640"/>
              </a:spcBef>
              <a:buClr>
                <a:srgbClr val="888888"/>
              </a:buClr>
              <a:buSzPts val="2720"/>
            </a:pPr>
            <a:r>
              <a:rPr lang="en-US" sz="1800" i="0" u="none" strike="noStrike" cap="none" dirty="0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Courtesy: </a:t>
            </a:r>
            <a:r>
              <a:rPr lang="en-US" sz="1800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Muhammad Ali </a:t>
            </a:r>
            <a:r>
              <a:rPr lang="en-US" sz="1800" dirty="0" err="1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Nayeem</a:t>
            </a:r>
            <a:r>
              <a:rPr lang="en-US" sz="1800" i="0" u="none" strike="noStrike" cap="none" dirty="0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, Azad </a:t>
            </a:r>
            <a:r>
              <a:rPr lang="en-US" sz="1800" i="0" u="none" strike="noStrike" cap="none" dirty="0" err="1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Abdus</a:t>
            </a:r>
            <a:r>
              <a:rPr lang="en-US" sz="1800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 Salam, Md. </a:t>
            </a:r>
            <a:r>
              <a:rPr lang="en-US" sz="1800" dirty="0" err="1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Iftekharul</a:t>
            </a:r>
            <a:r>
              <a:rPr lang="en-US" sz="1800" dirty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 Islam </a:t>
            </a:r>
            <a:r>
              <a:rPr lang="en-US" sz="1800" dirty="0" err="1" smtClean="0">
                <a:solidFill>
                  <a:schemeClr val="accent2"/>
                </a:solidFill>
                <a:latin typeface="Rockwell" panose="02060603020205020403" pitchFamily="18" charset="0"/>
                <a:ea typeface="Eater"/>
                <a:cs typeface="Eater"/>
                <a:sym typeface="Eater"/>
              </a:rPr>
              <a:t>Sakib</a:t>
            </a:r>
            <a:endParaRPr sz="1800" i="0" u="none" strike="noStrike" cap="none" dirty="0">
              <a:solidFill>
                <a:schemeClr val="accent2"/>
              </a:solidFill>
              <a:latin typeface="Rockwell" panose="02060603020205020403" pitchFamily="18" charset="0"/>
              <a:ea typeface="Eater"/>
              <a:cs typeface="Eater"/>
              <a:sym typeface="Ea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pic>
        <p:nvPicPr>
          <p:cNvPr id="156" name="Google Shape;156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74646" y="1222074"/>
            <a:ext cx="9119181" cy="56359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0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pic>
        <p:nvPicPr>
          <p:cNvPr id="164" name="Google Shape;16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12525"/>
            <a:ext cx="7929009" cy="554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42283" y="4267419"/>
            <a:ext cx="5655813" cy="1347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pic>
        <p:nvPicPr>
          <p:cNvPr id="172" name="Google Shape;17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196314"/>
            <a:ext cx="8727295" cy="56098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386047" y="4652682"/>
            <a:ext cx="1810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5v / 8 = 0.625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746848" y="591147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720964" y="529626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746848" y="482058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720964" y="420520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690248" y="3670879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45424" y="1879464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8-BIT ADC</a:t>
            </a:r>
            <a:endParaRPr/>
          </a:p>
        </p:txBody>
      </p:sp>
      <p:sp>
        <p:nvSpPr>
          <p:cNvPr id="178" name="Google Shape;178;p12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179" name="Google Shape;17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305" y="1224643"/>
            <a:ext cx="11609695" cy="5377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EXAMPLE</a:t>
            </a:r>
            <a:endParaRPr/>
          </a:p>
        </p:txBody>
      </p:sp>
      <p:pic>
        <p:nvPicPr>
          <p:cNvPr id="185" name="Google Shape;18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4090" y="2253803"/>
            <a:ext cx="10104904" cy="186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9848" y="1498600"/>
            <a:ext cx="9582251" cy="755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 QUESTION</a:t>
            </a:r>
            <a:endParaRPr/>
          </a:p>
        </p:txBody>
      </p:sp>
      <p:sp>
        <p:nvSpPr>
          <p:cNvPr id="192" name="Google Shape;192;p14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What is the difference between an ADC and a digital input pin?</a:t>
            </a:r>
            <a:endParaRPr/>
          </a:p>
        </p:txBody>
      </p:sp>
      <p:pic>
        <p:nvPicPr>
          <p:cNvPr id="193" name="Google Shape;19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5973" y="2235021"/>
            <a:ext cx="348615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THE ADC IN ATMEGA32</a:t>
            </a:r>
            <a:endParaRPr/>
          </a:p>
        </p:txBody>
      </p:sp>
      <p:sp>
        <p:nvSpPr>
          <p:cNvPr id="199" name="Google Shape;199;p15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The ADC has a 10-bit resolution.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binary output has n = 10 bits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The ADC has 8 input channels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Analogue input can come from </a:t>
            </a:r>
            <a:r>
              <a:rPr lang="en-US" dirty="0">
                <a:solidFill>
                  <a:srgbClr val="FF0000"/>
                </a:solidFill>
              </a:rPr>
              <a:t>8 different sources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However, it performs conversion on </a:t>
            </a:r>
            <a:r>
              <a:rPr lang="en-US" dirty="0">
                <a:solidFill>
                  <a:srgbClr val="FF0000"/>
                </a:solidFill>
              </a:rPr>
              <a:t>only one channel </a:t>
            </a:r>
            <a:r>
              <a:rPr lang="en-US" dirty="0"/>
              <a:t>at a time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If default reference voltage </a:t>
            </a:r>
            <a:r>
              <a:rPr lang="en-US" dirty="0" err="1"/>
              <a:t>V</a:t>
            </a:r>
            <a:r>
              <a:rPr lang="en-US" baseline="-25000" dirty="0" err="1"/>
              <a:t>ref</a:t>
            </a:r>
            <a:r>
              <a:rPr lang="en-US" dirty="0"/>
              <a:t> = 5V is used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step size: 5 V/1024 = 4.88mV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The clock rate of the ADC can be different from the CPU clock rate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One ADC conversion takes 13 ADC cycles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An ADC </a:t>
            </a:r>
            <a:r>
              <a:rPr lang="en-US" dirty="0" err="1"/>
              <a:t>prescaler</a:t>
            </a:r>
            <a:r>
              <a:rPr lang="en-US" dirty="0"/>
              <a:t> will decide the ADC clock rate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6739" y="721218"/>
            <a:ext cx="7652381" cy="613678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307848" y="152938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dirty="0"/>
              <a:t>RELEVANT PINS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>
            <a:spLocks noGrp="1"/>
          </p:cNvSpPr>
          <p:nvPr>
            <p:ph type="title"/>
          </p:nvPr>
        </p:nvSpPr>
        <p:spPr>
          <a:xfrm>
            <a:off x="102543" y="2637926"/>
            <a:ext cx="2156563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3600" dirty="0"/>
              <a:t>BLOCK DIAGRAM</a:t>
            </a:r>
            <a:endParaRPr sz="3600" dirty="0"/>
          </a:p>
        </p:txBody>
      </p:sp>
      <p:grpSp>
        <p:nvGrpSpPr>
          <p:cNvPr id="6" name="Group 5"/>
          <p:cNvGrpSpPr/>
          <p:nvPr/>
        </p:nvGrpSpPr>
        <p:grpSpPr>
          <a:xfrm>
            <a:off x="2528616" y="162374"/>
            <a:ext cx="9591666" cy="6524856"/>
            <a:chOff x="2600334" y="162374"/>
            <a:chExt cx="9591666" cy="6524856"/>
          </a:xfrm>
        </p:grpSpPr>
        <p:pic>
          <p:nvPicPr>
            <p:cNvPr id="211" name="Google Shape;211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0334" y="162374"/>
              <a:ext cx="9591666" cy="6524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2850775" y="1539104"/>
              <a:ext cx="968190" cy="313764"/>
            </a:xfrm>
            <a:prstGeom prst="rect">
              <a:avLst/>
            </a:prstGeom>
            <a:solidFill>
              <a:srgbClr val="00CC6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ADMUX</a:t>
              </a:r>
              <a:endParaRPr lang="en-US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82353" y="255496"/>
              <a:ext cx="1120586" cy="307777"/>
            </a:xfrm>
            <a:prstGeom prst="rect">
              <a:avLst/>
            </a:prstGeom>
            <a:solidFill>
              <a:srgbClr val="00CC6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ADCSRA</a:t>
              </a:r>
              <a:endParaRPr lang="en-US" b="1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8919882" y="5641648"/>
            <a:ext cx="2922494" cy="738664"/>
          </a:xfrm>
          <a:prstGeom prst="rect">
            <a:avLst/>
          </a:prstGeom>
          <a:solidFill>
            <a:srgbClr val="00CC65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>
                <a:latin typeface="Helvetica" panose="020B0604020202020204" pitchFamily="34" charset="0"/>
              </a:rPr>
              <a:t>A </a:t>
            </a:r>
            <a:r>
              <a:rPr lang="en-US" b="1" dirty="0">
                <a:latin typeface="Helvetica" panose="020B0604020202020204" pitchFamily="34" charset="0"/>
              </a:rPr>
              <a:t>Sample and Hold circuit</a:t>
            </a:r>
            <a:r>
              <a:rPr lang="en-US" b="1" dirty="0"/>
              <a:t> </a:t>
            </a:r>
            <a:endParaRPr lang="en-U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Making sure input voltage is constant during conversion</a:t>
            </a:r>
            <a:endParaRPr lang="en-US" b="1" dirty="0"/>
          </a:p>
        </p:txBody>
      </p:sp>
      <p:cxnSp>
        <p:nvCxnSpPr>
          <p:cNvPr id="11" name="Straight Arrow Connector 10"/>
          <p:cNvCxnSpPr>
            <a:stCxn id="7" idx="0"/>
          </p:cNvCxnSpPr>
          <p:nvPr/>
        </p:nvCxnSpPr>
        <p:spPr>
          <a:xfrm flipH="1" flipV="1">
            <a:off x="9009529" y="3666565"/>
            <a:ext cx="1371600" cy="1975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MAIN ASPECTS</a:t>
            </a:r>
            <a:endParaRPr/>
          </a:p>
        </p:txBody>
      </p:sp>
      <p:sp>
        <p:nvSpPr>
          <p:cNvPr id="219" name="Google Shape;219;p18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What are the relevant ADC registers?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 smtClean="0"/>
              <a:t>ADMUX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ADCH/ADCL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 smtClean="0"/>
              <a:t>ADCSRA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>
                <a:solidFill>
                  <a:srgbClr val="FF0000"/>
                </a:solidFill>
              </a:rPr>
              <a:t>SFIOR</a:t>
            </a:r>
            <a:endParaRPr dirty="0">
              <a:solidFill>
                <a:srgbClr val="FF0000"/>
              </a:solidFill>
            </a:endParaRPr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What are the steps to use the ADC?</a:t>
            </a:r>
            <a:endParaRPr dirty="0"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How to use ADC interrupt?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LEARNING OBJECTIVE</a:t>
            </a:r>
            <a:endParaRPr/>
          </a:p>
        </p:txBody>
      </p:sp>
      <p:sp>
        <p:nvSpPr>
          <p:cNvPr id="111" name="Google Shape;111;p2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Why do we need ADC?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What is ADC?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ADC in ATmega32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 simple example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>
            <a:spLocks noGrp="1"/>
          </p:cNvSpPr>
          <p:nvPr>
            <p:ph type="title"/>
          </p:nvPr>
        </p:nvSpPr>
        <p:spPr>
          <a:xfrm>
            <a:off x="1069847" y="484632"/>
            <a:ext cx="1067221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ockwell"/>
              <a:buNone/>
            </a:pPr>
            <a:r>
              <a:rPr lang="en-US" sz="3200" dirty="0"/>
              <a:t>ADC MULTIPLEXER SELECTION REGISTER (</a:t>
            </a:r>
            <a:r>
              <a:rPr lang="en-US" sz="3200" dirty="0" smtClean="0"/>
              <a:t>ADMUX</a:t>
            </a:r>
            <a:r>
              <a:rPr lang="en-US" sz="3200" dirty="0"/>
              <a:t>)</a:t>
            </a:r>
            <a:endParaRPr sz="3200" dirty="0"/>
          </a:p>
        </p:txBody>
      </p:sp>
      <p:pic>
        <p:nvPicPr>
          <p:cNvPr id="225" name="Google Shape;225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2324" y="1914931"/>
            <a:ext cx="11549733" cy="287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231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6186" y="2164230"/>
            <a:ext cx="8951144" cy="422760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>
            <a:spLocks noGrp="1"/>
          </p:cNvSpPr>
          <p:nvPr>
            <p:ph type="title"/>
          </p:nvPr>
        </p:nvSpPr>
        <p:spPr>
          <a:xfrm>
            <a:off x="606186" y="944999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2800" dirty="0"/>
              <a:t>SELECTING REFERENCE VOLTAGE V</a:t>
            </a:r>
            <a:r>
              <a:rPr lang="en-US" sz="2800" baseline="-25000" dirty="0"/>
              <a:t>REF</a:t>
            </a:r>
            <a:endParaRPr sz="2800" baseline="-25000" dirty="0"/>
          </a:p>
        </p:txBody>
      </p:sp>
      <p:sp>
        <p:nvSpPr>
          <p:cNvPr id="2" name="Rectangle 1"/>
          <p:cNvSpPr/>
          <p:nvPr/>
        </p:nvSpPr>
        <p:spPr>
          <a:xfrm>
            <a:off x="935377" y="4969151"/>
            <a:ext cx="67025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AVCC must not differ more </a:t>
            </a:r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than ±0.3V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from V</a:t>
            </a:r>
            <a:r>
              <a:rPr lang="en-US" sz="1050" b="1" dirty="0">
                <a:latin typeface="Calibri" panose="020F0502020204030204" pitchFamily="34" charset="0"/>
                <a:cs typeface="Calibri" panose="020F0502020204030204" pitchFamily="34" charset="0"/>
              </a:rPr>
              <a:t>CC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title"/>
          </p:nvPr>
        </p:nvSpPr>
        <p:spPr>
          <a:xfrm>
            <a:off x="325777" y="107630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2800" dirty="0"/>
              <a:t>ADC RECOMMENDED </a:t>
            </a:r>
            <a:r>
              <a:rPr lang="en-US" sz="2800" dirty="0" smtClean="0"/>
              <a:t>CONNECTION for </a:t>
            </a:r>
            <a:r>
              <a:rPr lang="en-US" sz="2800" dirty="0" err="1" smtClean="0"/>
              <a:t>Vref</a:t>
            </a:r>
            <a:r>
              <a:rPr lang="en-US" sz="2800" dirty="0" smtClean="0"/>
              <a:t> = AVCC </a:t>
            </a:r>
            <a:endParaRPr sz="2800" dirty="0"/>
          </a:p>
        </p:txBody>
      </p:sp>
      <p:pic>
        <p:nvPicPr>
          <p:cNvPr id="237" name="Google Shape;237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501153" y="2396355"/>
            <a:ext cx="5234585" cy="322450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25777" y="6220540"/>
            <a:ext cx="9538447" cy="3077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electronics.stackexchange.com/questions/86207/atmega8-why-do-vcc-and-avcc-have-to-be-connected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>
            <a:spLocks noGrp="1"/>
          </p:cNvSpPr>
          <p:nvPr>
            <p:ph type="title"/>
          </p:nvPr>
        </p:nvSpPr>
        <p:spPr>
          <a:xfrm>
            <a:off x="873130" y="1370937"/>
            <a:ext cx="8067290" cy="721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000" dirty="0"/>
              <a:t>SELECTING INPUT SOURCE</a:t>
            </a:r>
            <a:endParaRPr sz="4000" dirty="0"/>
          </a:p>
        </p:txBody>
      </p:sp>
      <p:pic>
        <p:nvPicPr>
          <p:cNvPr id="250" name="Google Shape;250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73130" y="2545164"/>
            <a:ext cx="8396376" cy="36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2"/>
          <p:cNvSpPr txBox="1">
            <a:spLocks noGrp="1"/>
          </p:cNvSpPr>
          <p:nvPr>
            <p:ph type="title"/>
          </p:nvPr>
        </p:nvSpPr>
        <p:spPr>
          <a:xfrm>
            <a:off x="6222846" y="2550460"/>
            <a:ext cx="4968095" cy="1443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Rockwell"/>
              <a:buNone/>
            </a:pPr>
            <a:r>
              <a:rPr lang="en-US" sz="4000" dirty="0"/>
              <a:t>SELECTING INPUT SOURCE</a:t>
            </a:r>
            <a:endParaRPr sz="4000" dirty="0"/>
          </a:p>
        </p:txBody>
      </p:sp>
      <p:pic>
        <p:nvPicPr>
          <p:cNvPr id="244" name="Google Shape;24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494" y="143435"/>
            <a:ext cx="4792823" cy="65980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330423" y="4527175"/>
            <a:ext cx="5269906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Why select same ADC source as both positive input and negative input?</a:t>
            </a:r>
            <a:endParaRPr lang="en-US" dirty="0"/>
          </a:p>
        </p:txBody>
      </p:sp>
      <p:cxnSp>
        <p:nvCxnSpPr>
          <p:cNvPr id="6" name="Straight Arrow Connector 5"/>
          <p:cNvCxnSpPr>
            <a:stCxn id="2" idx="1"/>
          </p:cNvCxnSpPr>
          <p:nvPr/>
        </p:nvCxnSpPr>
        <p:spPr>
          <a:xfrm flipH="1" flipV="1">
            <a:off x="5087317" y="2339788"/>
            <a:ext cx="1243106" cy="2448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1246" y="1"/>
            <a:ext cx="6920753" cy="964752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8860" y="1210773"/>
            <a:ext cx="10058400" cy="899668"/>
          </a:xfrm>
        </p:spPr>
        <p:txBody>
          <a:bodyPr>
            <a:normAutofit/>
          </a:bodyPr>
          <a:lstStyle/>
          <a:p>
            <a:r>
              <a:rPr lang="en-US" sz="4000" dirty="0" smtClean="0"/>
              <a:t>ADC Output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246" y="1"/>
            <a:ext cx="6920753" cy="96475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60" y="2257424"/>
            <a:ext cx="5372940" cy="1208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59" y="4392706"/>
            <a:ext cx="5857199" cy="9720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8859" y="5409442"/>
            <a:ext cx="92395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Helvetica" panose="020B0604020202020204" pitchFamily="34" charset="0"/>
              </a:rPr>
              <a:t>Differential ADC is presented in </a:t>
            </a:r>
            <a:r>
              <a:rPr lang="en-US" sz="1600" dirty="0">
                <a:latin typeface="Helvetica" panose="020B0604020202020204" pitchFamily="34" charset="0"/>
              </a:rPr>
              <a:t>two’s complement form, from 0x200 (-512d) through 0x1FF (+511d).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772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>
            <a:spLocks noGrp="1"/>
          </p:cNvSpPr>
          <p:nvPr>
            <p:ph type="title"/>
          </p:nvPr>
        </p:nvSpPr>
        <p:spPr>
          <a:xfrm>
            <a:off x="1069848" y="1300421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Rockwell"/>
              <a:buNone/>
            </a:pPr>
            <a:r>
              <a:rPr lang="en-US" sz="4400" dirty="0"/>
              <a:t>ADCH &amp; ADCL REGISTERS</a:t>
            </a:r>
            <a:endParaRPr dirty="0"/>
          </a:p>
        </p:txBody>
      </p:sp>
      <p:pic>
        <p:nvPicPr>
          <p:cNvPr id="257" name="Google Shape;2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9" y="2200089"/>
            <a:ext cx="8325164" cy="2537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69848" y="5025444"/>
            <a:ext cx="10058400" cy="141642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Why two separate registers?</a:t>
            </a:r>
          </a:p>
          <a:p>
            <a:pPr lvl="1"/>
            <a:r>
              <a:rPr lang="en-US" dirty="0" smtClean="0"/>
              <a:t>Fast read of only one register with a bit of sacrifice on accuracy.</a:t>
            </a:r>
          </a:p>
          <a:p>
            <a:r>
              <a:rPr lang="en-US" sz="2000" dirty="0" smtClean="0"/>
              <a:t>What is the maximum error while reading only ADCH with ADLAR=1?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30" y="1022514"/>
            <a:ext cx="10058400" cy="89966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Read </a:t>
            </a:r>
            <a:r>
              <a:rPr lang="en-US" sz="4400" dirty="0" smtClean="0"/>
              <a:t>ADCL </a:t>
            </a:r>
            <a:r>
              <a:rPr lang="en-US" sz="4400" dirty="0" smtClean="0"/>
              <a:t>Before </a:t>
            </a:r>
            <a:r>
              <a:rPr lang="en-US" sz="4400" dirty="0" smtClean="0"/>
              <a:t>ADCH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30" y="2036482"/>
            <a:ext cx="10058400" cy="4673600"/>
          </a:xfrm>
        </p:spPr>
        <p:txBody>
          <a:bodyPr/>
          <a:lstStyle/>
          <a:p>
            <a:r>
              <a:rPr lang="en-US" dirty="0"/>
              <a:t>ADCL must be read first, then ADCH, to ensure that the content of the Data Registers belongs to the same conversion. </a:t>
            </a:r>
            <a:endParaRPr lang="en-US" dirty="0" smtClean="0"/>
          </a:p>
          <a:p>
            <a:r>
              <a:rPr lang="en-US" dirty="0" smtClean="0"/>
              <a:t>Once </a:t>
            </a:r>
            <a:r>
              <a:rPr lang="en-US" dirty="0"/>
              <a:t>ADCL is read, ADC access to Data Registers is </a:t>
            </a:r>
            <a:r>
              <a:rPr lang="en-US" dirty="0" smtClean="0"/>
              <a:t>blocked, i.e. value of ADCL and ADCH will not be changed until ADCH is read.</a:t>
            </a:r>
          </a:p>
          <a:p>
            <a:r>
              <a:rPr lang="en-US" dirty="0" smtClean="0"/>
              <a:t>This </a:t>
            </a:r>
            <a:r>
              <a:rPr lang="en-US" dirty="0"/>
              <a:t>means that if ADCL has been read, and a conversion completes before ADCH is read, neither register is updated and the result from the conversion is lost.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ADCH is read, ADC access to the ADCH and ADCL Registers is re-enabled.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6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530" y="1022514"/>
            <a:ext cx="10058400" cy="899668"/>
          </a:xfrm>
        </p:spPr>
        <p:txBody>
          <a:bodyPr>
            <a:normAutofit/>
          </a:bodyPr>
          <a:lstStyle/>
          <a:p>
            <a:r>
              <a:rPr lang="en-US" sz="4400" dirty="0" smtClean="0"/>
              <a:t>Read </a:t>
            </a:r>
            <a:r>
              <a:rPr lang="en-US" sz="4400" dirty="0" smtClean="0"/>
              <a:t>ADCL </a:t>
            </a:r>
            <a:r>
              <a:rPr lang="en-US" sz="4400" dirty="0" smtClean="0"/>
              <a:t>Before </a:t>
            </a:r>
            <a:r>
              <a:rPr lang="en-US" sz="4400" dirty="0" smtClean="0"/>
              <a:t>ADCH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530" y="2036482"/>
            <a:ext cx="10058400" cy="4673600"/>
          </a:xfrm>
        </p:spPr>
        <p:txBody>
          <a:bodyPr/>
          <a:lstStyle/>
          <a:p>
            <a:r>
              <a:rPr lang="en-US" dirty="0" smtClean="0"/>
              <a:t>Can you read only ADCH?</a:t>
            </a:r>
          </a:p>
          <a:p>
            <a:endParaRPr lang="en-US" dirty="0" smtClean="0"/>
          </a:p>
          <a:p>
            <a:r>
              <a:rPr lang="en-US" dirty="0" smtClean="0"/>
              <a:t>Can you read only ADCL?</a:t>
            </a:r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662" y="0"/>
            <a:ext cx="7361338" cy="1026169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4932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Rockwell"/>
              <a:buNone/>
            </a:pPr>
            <a:r>
              <a:rPr lang="en-US" sz="3200" dirty="0"/>
              <a:t>ADC CONTROL AND STATUS REGISTER (</a:t>
            </a:r>
            <a:r>
              <a:rPr lang="en-US" sz="3200" dirty="0" smtClean="0"/>
              <a:t>ADCSRA</a:t>
            </a:r>
            <a:r>
              <a:rPr lang="en-US" sz="3200" dirty="0"/>
              <a:t>)</a:t>
            </a:r>
            <a:endParaRPr sz="4000" dirty="0"/>
          </a:p>
        </p:txBody>
      </p:sp>
      <p:pic>
        <p:nvPicPr>
          <p:cNvPr id="264" name="Google Shape;2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5412" y="1384300"/>
            <a:ext cx="9125644" cy="529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MCU is a </a:t>
            </a:r>
            <a:r>
              <a:rPr lang="en-US">
                <a:solidFill>
                  <a:srgbClr val="FF0000"/>
                </a:solidFill>
              </a:rPr>
              <a:t>digital</a:t>
            </a:r>
            <a:r>
              <a:rPr lang="en-US"/>
              <a:t> processor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Works with binary data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Just 2 voltage levels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MCU needs to collect </a:t>
            </a:r>
            <a:r>
              <a:rPr lang="en-US" u="sng">
                <a:solidFill>
                  <a:srgbClr val="FF0000"/>
                </a:solidFill>
              </a:rPr>
              <a:t>information</a:t>
            </a:r>
            <a:r>
              <a:rPr lang="en-US"/>
              <a:t> from the real world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Temperature, Pressure, Humidity, Sound …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Continuous property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Infinite possible values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Why do we collect information?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To analyze the situation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To take appropriate actions</a:t>
            </a:r>
            <a:endParaRPr/>
          </a:p>
          <a:p>
            <a:pPr marL="182880" lvl="0" indent="-5333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>
            <a:spLocks noGrp="1"/>
          </p:cNvSpPr>
          <p:nvPr>
            <p:ph type="title"/>
          </p:nvPr>
        </p:nvSpPr>
        <p:spPr>
          <a:xfrm>
            <a:off x="836766" y="583244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ADC CLOCK</a:t>
            </a:r>
            <a:endParaRPr sz="4400" dirty="0"/>
          </a:p>
        </p:txBody>
      </p:sp>
      <p:grpSp>
        <p:nvGrpSpPr>
          <p:cNvPr id="3" name="Group 2"/>
          <p:cNvGrpSpPr/>
          <p:nvPr/>
        </p:nvGrpSpPr>
        <p:grpSpPr>
          <a:xfrm>
            <a:off x="836766" y="1599026"/>
            <a:ext cx="8163800" cy="5038360"/>
            <a:chOff x="1069847" y="1195614"/>
            <a:chExt cx="8915981" cy="5502575"/>
          </a:xfrm>
        </p:grpSpPr>
        <p:pic>
          <p:nvPicPr>
            <p:cNvPr id="271" name="Google Shape;271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847" y="1195614"/>
              <a:ext cx="8915981" cy="5502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5527837" y="6328857"/>
              <a:ext cx="12998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800" b="1" dirty="0" smtClean="0"/>
                <a:t>250KHz</a:t>
              </a:r>
              <a:endParaRPr lang="en-US" sz="18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839" y="0"/>
            <a:ext cx="7317161" cy="106927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STEPS TO USE THE ADC</a:t>
            </a:r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345663"/>
            <a:ext cx="8233809" cy="5405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SIMPLE EXAMPLE</a:t>
            </a:r>
            <a:endParaRPr/>
          </a:p>
        </p:txBody>
      </p:sp>
      <p:sp>
        <p:nvSpPr>
          <p:cNvPr id="291" name="Google Shape;291;p29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grpSp>
        <p:nvGrpSpPr>
          <p:cNvPr id="4" name="Group 3"/>
          <p:cNvGrpSpPr/>
          <p:nvPr/>
        </p:nvGrpSpPr>
        <p:grpSpPr>
          <a:xfrm>
            <a:off x="1069848" y="1330325"/>
            <a:ext cx="10553700" cy="5010150"/>
            <a:chOff x="1069848" y="1330325"/>
            <a:chExt cx="10553700" cy="5010150"/>
          </a:xfrm>
        </p:grpSpPr>
        <p:pic>
          <p:nvPicPr>
            <p:cNvPr id="292" name="Google Shape;292;p2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69848" y="1330325"/>
              <a:ext cx="10553700" cy="5010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95973" y="3395943"/>
              <a:ext cx="9755086" cy="294453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384300"/>
            <a:ext cx="7798381" cy="539334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SIMPLE EXAMPLE</a:t>
            </a:r>
            <a:endParaRPr/>
          </a:p>
        </p:txBody>
      </p:sp>
      <p:pic>
        <p:nvPicPr>
          <p:cNvPr id="299" name="Google Shape;299;p3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054755" y="1726065"/>
            <a:ext cx="784305" cy="43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7297" y="4283797"/>
            <a:ext cx="270456" cy="30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7697" y="4327301"/>
            <a:ext cx="187149" cy="239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90" y="950259"/>
            <a:ext cx="8858791" cy="581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70" y="1"/>
            <a:ext cx="6113929" cy="8522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70" y="852281"/>
            <a:ext cx="6113930" cy="893440"/>
          </a:xfrm>
          <a:prstGeom prst="rect">
            <a:avLst/>
          </a:prstGeom>
          <a:ln>
            <a:solidFill>
              <a:srgbClr val="0070C0"/>
            </a:solidFill>
          </a:ln>
        </p:spPr>
      </p:pic>
      <p:cxnSp>
        <p:nvCxnSpPr>
          <p:cNvPr id="5" name="Straight Arrow Connector 4"/>
          <p:cNvCxnSpPr/>
          <p:nvPr/>
        </p:nvCxnSpPr>
        <p:spPr>
          <a:xfrm>
            <a:off x="4670611" y="5226424"/>
            <a:ext cx="458993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260541" y="4857092"/>
            <a:ext cx="2133600" cy="738664"/>
          </a:xfrm>
          <a:prstGeom prst="rect">
            <a:avLst/>
          </a:prstGeom>
          <a:solidFill>
            <a:srgbClr val="00CC65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What if you want to do some other work while ADC going on?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039905" y="5764306"/>
            <a:ext cx="36307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loat </a:t>
            </a:r>
            <a:r>
              <a:rPr lang="en-US" dirty="0"/>
              <a:t>v</a:t>
            </a:r>
            <a:r>
              <a:rPr lang="en-US" dirty="0" smtClean="0"/>
              <a:t>oltage = (ADCH &lt;&lt; 2) * 5 / 1024;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3200" dirty="0"/>
              <a:t>SIMPLE EXAMPLE: USING ADC INTERRUPT</a:t>
            </a:r>
            <a:endParaRPr sz="3200" dirty="0"/>
          </a:p>
        </p:txBody>
      </p:sp>
      <p:pic>
        <p:nvPicPr>
          <p:cNvPr id="313" name="Google Shape;31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252538"/>
            <a:ext cx="9409466" cy="5521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80830"/>
            <a:ext cx="8771178" cy="5777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8070" y="1"/>
            <a:ext cx="6113929" cy="85228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070" y="852281"/>
            <a:ext cx="6113930" cy="89344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TEMPERATURE SENSOR</a:t>
            </a:r>
            <a:endParaRPr/>
          </a:p>
        </p:txBody>
      </p:sp>
      <p:pic>
        <p:nvPicPr>
          <p:cNvPr id="327" name="Google Shape;32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260" y="1976728"/>
            <a:ext cx="11077575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TEMPERATURE SENSOR</a:t>
            </a:r>
            <a:endParaRPr/>
          </a:p>
        </p:txBody>
      </p:sp>
      <p:pic>
        <p:nvPicPr>
          <p:cNvPr id="334" name="Google Shape;33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6129" y="2092637"/>
            <a:ext cx="10765837" cy="270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sp>
        <p:nvSpPr>
          <p:cNvPr id="340" name="Google Shape;340;p36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498599"/>
            <a:ext cx="10058400" cy="4760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RECAP</a:t>
            </a:r>
            <a:endParaRPr/>
          </a:p>
        </p:txBody>
      </p:sp>
      <p:sp>
        <p:nvSpPr>
          <p:cNvPr id="123" name="Google Shape;123;p4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But how to collect information?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Sensors: Convert physical property into </a:t>
            </a:r>
            <a:r>
              <a:rPr lang="en-US">
                <a:solidFill>
                  <a:srgbClr val="FF0000"/>
                </a:solidFill>
              </a:rPr>
              <a:t>analog</a:t>
            </a:r>
            <a:r>
              <a:rPr lang="en-US"/>
              <a:t> signal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Voltage, Current, Resistance, …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How can MCU recognize these signal?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Need to convert into digital data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How?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Approximation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Need something special!</a:t>
            </a:r>
            <a:endParaRPr/>
          </a:p>
          <a:p>
            <a:pPr marL="457200" lvl="1" indent="-7492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pic>
        <p:nvPicPr>
          <p:cNvPr id="124" name="Google Shape;12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03513" y="3095625"/>
            <a:ext cx="4181475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22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If we use the internal 2.56 V reference voltage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step size would be 2.56 V/1024 = 2.5 mV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This makes the binary output of the ADC four times the real temperature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Divide the binary output by 4 to get the real temperature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pic>
        <p:nvPicPr>
          <p:cNvPr id="353" name="Google Shape;353;p3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1515" y="1384300"/>
            <a:ext cx="8819454" cy="50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INTERFACING LM34 TO AVR</a:t>
            </a:r>
            <a:endParaRPr/>
          </a:p>
        </p:txBody>
      </p:sp>
      <p:sp>
        <p:nvSpPr>
          <p:cNvPr id="360" name="Google Shape;360;p39"/>
          <p:cNvSpPr/>
          <p:nvPr/>
        </p:nvSpPr>
        <p:spPr>
          <a:xfrm>
            <a:off x="1069848" y="1498601"/>
            <a:ext cx="10058400" cy="4401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#include &lt;avr/io.h&gt; //standard AVR header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main (void)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DDRB = 0xFF; 		//make Port B an output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ADCSRA = 0x87; 		//make ADC enable and select ck/128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ADMUX = 0xE0; 		//2.56 V  V</a:t>
            </a:r>
            <a:r>
              <a:rPr lang="en-US" sz="2000" b="0" i="0" u="none" strike="noStrike" cap="none" baseline="-25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ref 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and ADCO single-ended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   		//data will be left-justified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 (1 ){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ADCSRA |= (l&lt;&lt;ADSC);	 	//start conversion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while((ADCSRA &amp; (l&lt;&lt;ADI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))==0); 	//wait for end of conversion</a:t>
            </a:r>
            <a:endParaRPr/>
          </a:p>
          <a:p>
            <a:pPr marL="914400" marR="0" lvl="2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PORTB = ADCH; 			//give the </a:t>
            </a:r>
            <a:r>
              <a:rPr lang="en-US" sz="2000" b="0" i="0" u="none" strike="noStrike" cap="non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high</a:t>
            </a: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byte to PORTB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marL="4572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return 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3600" dirty="0"/>
              <a:t>SPECIAL FUNCTION IO REGISTER (SFIOR)</a:t>
            </a:r>
            <a:endParaRPr sz="3600" dirty="0"/>
          </a:p>
        </p:txBody>
      </p:sp>
      <p:pic>
        <p:nvPicPr>
          <p:cNvPr id="278" name="Google Shape;27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6023" y="1307026"/>
            <a:ext cx="9881634" cy="5406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AUTO TRIGGER LOGIC </a:t>
            </a:r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366" y="1789796"/>
            <a:ext cx="106680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AUTO TRIGGER SOURCE</a:t>
            </a:r>
            <a:endParaRPr/>
          </a:p>
        </p:txBody>
      </p:sp>
      <p:sp>
        <p:nvSpPr>
          <p:cNvPr id="373" name="Google Shape;373;p41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53339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374" name="Google Shape;37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1498600"/>
            <a:ext cx="10524933" cy="4257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TIMER: NORMAL VS. CTC MODE</a:t>
            </a:r>
            <a:endParaRPr/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9848" y="2072558"/>
            <a:ext cx="11196362" cy="3478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34885" y="2761337"/>
            <a:ext cx="6759245" cy="400007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 PRACTICAL PROBLEM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We need to sample an analog signal @ 20 kHz sampling frequency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The only way to do this correctly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use auto-triggering with exact time intervals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Let’s see how can we do this using Timer0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4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Assume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system clock frequency = 16 MHz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Timer0 prescaler = 8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To ensure 20 kHz sampling frequency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Time between successive ADC conversions?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50us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Use Timer0 to trigger ADC every 50us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How to trigger Timer0 compare match every 50us?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Need to count?</a:t>
            </a:r>
            <a:endParaRPr/>
          </a:p>
          <a:p>
            <a:pPr marL="1005839" lvl="3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50us/(8/16000000) = 100</a:t>
            </a:r>
            <a:endParaRPr/>
          </a:p>
          <a:p>
            <a:pPr marL="1005839" lvl="3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From 0 to 99</a:t>
            </a:r>
            <a:endParaRPr/>
          </a:p>
          <a:p>
            <a:pPr marL="1005839" lvl="3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Set OCR0 = 99</a:t>
            </a:r>
            <a:endParaRPr/>
          </a:p>
          <a:p>
            <a:pPr marL="731520" lvl="2" indent="-8572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endParaRPr/>
          </a:p>
          <a:p>
            <a:pPr marL="457200" lvl="1" indent="-7492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7307" y="4566470"/>
            <a:ext cx="7014693" cy="2179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01" name="Google Shape;401;p45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Timer0 compare match trigger every 50us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Need to count?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50us/(8/16000000) = 100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From 0 to 99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Set OCR0 = 99</a:t>
            </a:r>
            <a:endParaRPr/>
          </a:p>
          <a:p>
            <a:pPr marL="731520" lvl="2" indent="-18287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Char char="▪"/>
            </a:pPr>
            <a:r>
              <a:rPr lang="en-US"/>
              <a:t>Why 99 instead of 100 ?</a:t>
            </a:r>
            <a:endParaRPr/>
          </a:p>
          <a:p>
            <a:pPr marL="731520" lvl="2" indent="-8572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30"/>
              <a:buNone/>
            </a:pPr>
            <a:endParaRPr/>
          </a:p>
          <a:p>
            <a:pPr marL="457200" lvl="1" indent="-7492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  <p:pic>
        <p:nvPicPr>
          <p:cNvPr id="402" name="Google Shape;40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896" y="3973167"/>
            <a:ext cx="11761120" cy="1645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TYPICAL EMBEDDED APPLICATION</a:t>
            </a:r>
            <a:endParaRPr sz="4400" dirty="0"/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067" y="1343026"/>
            <a:ext cx="7257387" cy="551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6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08" name="Google Shape;408;p46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Now let’s select ADC prescaler </a:t>
            </a:r>
            <a:r>
              <a:rPr lang="en-US">
                <a:solidFill>
                  <a:srgbClr val="FF0000"/>
                </a:solidFill>
              </a:rPr>
              <a:t>properly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ADC conversion must be completed before next Timer0 compare match occur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One auto triggered ADC conversion time takes 13.5 ADC cycles</a:t>
            </a:r>
            <a:endParaRPr/>
          </a:p>
          <a:p>
            <a:pPr marL="182880" lvl="0" indent="-533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409" name="Google Shape;409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0614" y="3213795"/>
            <a:ext cx="9917934" cy="3081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15" name="Google Shape;415;p47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Now let’s select ADC prescaler </a:t>
            </a:r>
            <a:r>
              <a:rPr lang="en-US">
                <a:solidFill>
                  <a:srgbClr val="FF0000"/>
                </a:solidFill>
              </a:rPr>
              <a:t>properly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ADC conversion must be completed before next Timer0 compare match occur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One auto triggered ADC conversion time takes 13.5 ADC cycles</a:t>
            </a:r>
            <a:endParaRPr/>
          </a:p>
          <a:p>
            <a:pPr marL="182880" lvl="0" indent="-533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/>
          </a:p>
        </p:txBody>
      </p:sp>
      <p:pic>
        <p:nvPicPr>
          <p:cNvPr id="416" name="Google Shape;41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3792" y="3020904"/>
            <a:ext cx="8305972" cy="3265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22" name="Google Shape;422;p48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To fit in to 50us window we can select prescaller up to 32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Gives enough time to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Complete auto triggered ADC cycle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Clear Timer0 compare match flag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Store ADC value within one sample period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…</a:t>
            </a:r>
            <a:endParaRPr/>
          </a:p>
        </p:txBody>
      </p:sp>
      <p:pic>
        <p:nvPicPr>
          <p:cNvPr id="423" name="Google Shape;423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5967" y="3734873"/>
            <a:ext cx="7616033" cy="299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" name="Google Shape;428;p49"/>
          <p:cNvGrpSpPr/>
          <p:nvPr/>
        </p:nvGrpSpPr>
        <p:grpSpPr>
          <a:xfrm>
            <a:off x="4193358" y="1318294"/>
            <a:ext cx="7835510" cy="5359400"/>
            <a:chOff x="4656997" y="1354911"/>
            <a:chExt cx="7535003" cy="5168239"/>
          </a:xfrm>
        </p:grpSpPr>
        <p:pic>
          <p:nvPicPr>
            <p:cNvPr id="429" name="Google Shape;429;p4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56997" y="1354911"/>
              <a:ext cx="7535003" cy="5168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p49"/>
            <p:cNvSpPr/>
            <p:nvPr/>
          </p:nvSpPr>
          <p:spPr>
            <a:xfrm>
              <a:off x="5306096" y="3926151"/>
              <a:ext cx="141668" cy="16933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endParaRPr>
            </a:p>
          </p:txBody>
        </p:sp>
      </p:grpSp>
      <p:sp>
        <p:nvSpPr>
          <p:cNvPr id="431" name="Google Shape;431;p4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SOLUTION OVERVIEW</a:t>
            </a:r>
            <a:endParaRPr/>
          </a:p>
        </p:txBody>
      </p:sp>
      <p:sp>
        <p:nvSpPr>
          <p:cNvPr id="432" name="Google Shape;432;p49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3733972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ADC prescaller = 32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Gives enough time to 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Complete auto triggered ADC cycle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Clear Timer0 compare match flag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Store ADC value within one sample period</a:t>
            </a:r>
            <a:endParaRPr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/>
              <a:t>…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0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COMPLETE CODE FOR ATMEGA328</a:t>
            </a:r>
            <a:endParaRPr/>
          </a:p>
        </p:txBody>
      </p:sp>
      <p:sp>
        <p:nvSpPr>
          <p:cNvPr id="438" name="Google Shape;438;p50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/>
              <a:t>http://www.embedds.com/adc-on-atmega328-part-2/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0"/>
              <a:buFont typeface="Rockwell"/>
              <a:buNone/>
            </a:pPr>
            <a:r>
              <a:rPr lang="en-US"/>
              <a:t>ADC: QUICK REVIEW</a:t>
            </a: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/>
              <a:t>A-TO-D CONVERSION</a:t>
            </a:r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1069848" y="1498600"/>
            <a:ext cx="10058400" cy="46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40"/>
              <a:buChar char="▪"/>
            </a:pPr>
            <a:r>
              <a:rPr lang="en-US" dirty="0"/>
              <a:t>Two related steps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Font typeface="Rockwell"/>
              <a:buAutoNum type="arabicPeriod"/>
            </a:pPr>
            <a:r>
              <a:rPr lang="en-US" dirty="0"/>
              <a:t>Sampling (Approximating the X-axis)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analogue signal is extracted at </a:t>
            </a:r>
            <a:r>
              <a:rPr lang="en-US" dirty="0">
                <a:solidFill>
                  <a:srgbClr val="FF0000"/>
                </a:solidFill>
              </a:rPr>
              <a:t>regularly</a:t>
            </a:r>
            <a:r>
              <a:rPr lang="en-US" dirty="0"/>
              <a:t> spaced time instants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samples have </a:t>
            </a:r>
            <a:r>
              <a:rPr lang="en-US" dirty="0">
                <a:solidFill>
                  <a:srgbClr val="FF0000"/>
                </a:solidFill>
              </a:rPr>
              <a:t>real</a:t>
            </a:r>
            <a:r>
              <a:rPr lang="en-US" dirty="0"/>
              <a:t> values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Font typeface="Rockwell"/>
              <a:buAutoNum type="arabicPeriod"/>
            </a:pPr>
            <a:r>
              <a:rPr lang="en-US" dirty="0"/>
              <a:t>Quantization (Approximating the Y-axis)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the samples are quantized to </a:t>
            </a:r>
            <a:r>
              <a:rPr lang="en-US" dirty="0">
                <a:solidFill>
                  <a:srgbClr val="FF0000"/>
                </a:solidFill>
              </a:rPr>
              <a:t>discrete levels</a:t>
            </a:r>
            <a:endParaRPr dirty="0"/>
          </a:p>
          <a:p>
            <a:pPr marL="45720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700"/>
              <a:buChar char="▪"/>
            </a:pPr>
            <a:r>
              <a:rPr lang="en-US" dirty="0"/>
              <a:t>each sample is represented as a </a:t>
            </a:r>
            <a:r>
              <a:rPr lang="en-US" dirty="0">
                <a:solidFill>
                  <a:srgbClr val="FF0000"/>
                </a:solidFill>
              </a:rPr>
              <a:t>binary</a:t>
            </a:r>
            <a:r>
              <a:rPr lang="en-US" dirty="0"/>
              <a:t> value</a:t>
            </a:r>
            <a:endParaRPr dirty="0"/>
          </a:p>
          <a:p>
            <a:pPr marL="182880" lvl="0" indent="-53339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40"/>
              <a:buNone/>
            </a:pPr>
            <a:endParaRPr dirty="0"/>
          </a:p>
          <a:p>
            <a:pPr marL="182880" lvl="0" indent="-53339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4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SAMPLING AN ANALOGUE SIGNAL</a:t>
            </a:r>
            <a:endParaRPr sz="4400" dirty="0"/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2162" y="1312625"/>
            <a:ext cx="8581344" cy="55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9"/>
          <p:cNvSpPr txBox="1">
            <a:spLocks noGrp="1"/>
          </p:cNvSpPr>
          <p:nvPr>
            <p:ph type="title"/>
          </p:nvPr>
        </p:nvSpPr>
        <p:spPr>
          <a:xfrm>
            <a:off x="1069848" y="484632"/>
            <a:ext cx="10058400" cy="899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Font typeface="Rockwell"/>
              <a:buNone/>
            </a:pPr>
            <a:r>
              <a:rPr lang="en-US" sz="4400" dirty="0"/>
              <a:t>QUANTIZING THE SAMPLED SIGNAL</a:t>
            </a:r>
            <a:endParaRPr sz="44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bit to represent the analogue value?</a:t>
            </a:r>
          </a:p>
          <a:p>
            <a:r>
              <a:rPr lang="en-US" dirty="0" smtClean="0"/>
              <a:t>Say, 2 bit to represent analogue value from 0V to 5V</a:t>
            </a:r>
          </a:p>
          <a:p>
            <a:r>
              <a:rPr lang="en-US" dirty="0" smtClean="0"/>
              <a:t>Step size = 5V / 2^2 = 5V / 4 = 1.25V</a:t>
            </a:r>
          </a:p>
          <a:p>
            <a:r>
              <a:rPr lang="en-US" dirty="0" smtClean="0"/>
              <a:t>Digital value = floor(Analogue value / 1.25V)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743" y="3835400"/>
            <a:ext cx="5124450" cy="293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1054</Words>
  <Application>Microsoft Office PowerPoint</Application>
  <PresentationFormat>Widescreen</PresentationFormat>
  <Paragraphs>192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Arial</vt:lpstr>
      <vt:lpstr>Helvetica</vt:lpstr>
      <vt:lpstr>Consolas</vt:lpstr>
      <vt:lpstr>Noto Sans Symbols</vt:lpstr>
      <vt:lpstr>Calibri</vt:lpstr>
      <vt:lpstr>Rockwell</vt:lpstr>
      <vt:lpstr>Eater</vt:lpstr>
      <vt:lpstr>Wood Type</vt:lpstr>
      <vt:lpstr>USING ADC IN ATMEGA32</vt:lpstr>
      <vt:lpstr>LEARNING OBJECTIVE</vt:lpstr>
      <vt:lpstr>RECAP</vt:lpstr>
      <vt:lpstr>RECAP</vt:lpstr>
      <vt:lpstr>TYPICAL EMBEDDED APPLICATION</vt:lpstr>
      <vt:lpstr>ADC: QUICK REVIEW</vt:lpstr>
      <vt:lpstr>A-TO-D CONVERSION</vt:lpstr>
      <vt:lpstr>SAMPLING AN ANALOGUE SIGNAL</vt:lpstr>
      <vt:lpstr>QUANTIZING THE SAMPLED SIGNAL</vt:lpstr>
      <vt:lpstr>QUANTIZING THE SAMPLED SIGNAL</vt:lpstr>
      <vt:lpstr>QUANTIZING THE SAMPLED SIGNAL</vt:lpstr>
      <vt:lpstr>QUANTIZING THE SAMPLED SIGNAL</vt:lpstr>
      <vt:lpstr>8-BIT ADC</vt:lpstr>
      <vt:lpstr>EXAMPLE</vt:lpstr>
      <vt:lpstr>A QUESTION</vt:lpstr>
      <vt:lpstr>THE ADC IN ATMEGA32</vt:lpstr>
      <vt:lpstr>RELEVANT PINS</vt:lpstr>
      <vt:lpstr>BLOCK DIAGRAM</vt:lpstr>
      <vt:lpstr>MAIN ASPECTS</vt:lpstr>
      <vt:lpstr>ADC MULTIPLEXER SELECTION REGISTER (ADMUX)</vt:lpstr>
      <vt:lpstr>SELECTING REFERENCE VOLTAGE VREF</vt:lpstr>
      <vt:lpstr>ADC RECOMMENDED CONNECTION for Vref = AVCC </vt:lpstr>
      <vt:lpstr>SELECTING INPUT SOURCE</vt:lpstr>
      <vt:lpstr>SELECTING INPUT SOURCE</vt:lpstr>
      <vt:lpstr>ADC Output</vt:lpstr>
      <vt:lpstr>ADCH &amp; ADCL REGISTERS</vt:lpstr>
      <vt:lpstr>Read ADCL Before ADCH</vt:lpstr>
      <vt:lpstr>Read ADCL Before ADCH</vt:lpstr>
      <vt:lpstr>ADC CONTROL AND STATUS REGISTER (ADCSRA)</vt:lpstr>
      <vt:lpstr>ADC CLOCK</vt:lpstr>
      <vt:lpstr>STEPS TO USE THE ADC</vt:lpstr>
      <vt:lpstr>SIMPLE EXAMPLE</vt:lpstr>
      <vt:lpstr>SIMPLE EXAMPLE</vt:lpstr>
      <vt:lpstr>PowerPoint Presentation</vt:lpstr>
      <vt:lpstr>SIMPLE EXAMPLE: USING ADC INTERRUPT</vt:lpstr>
      <vt:lpstr>PowerPoint Presentation</vt:lpstr>
      <vt:lpstr>TEMPERATURE SENSOR</vt:lpstr>
      <vt:lpstr>TEMPERATURE SENSOR</vt:lpstr>
      <vt:lpstr>INTERFACING LM34 TO AVR</vt:lpstr>
      <vt:lpstr>INTERFACING LM34 TO AVR</vt:lpstr>
      <vt:lpstr>INTERFACING LM34 TO AVR</vt:lpstr>
      <vt:lpstr>INTERFACING LM34 TO AVR</vt:lpstr>
      <vt:lpstr>SPECIAL FUNCTION IO REGISTER (SFIOR)</vt:lpstr>
      <vt:lpstr>AUTO TRIGGER LOGIC </vt:lpstr>
      <vt:lpstr>AUTO TRIGGER SOURCE</vt:lpstr>
      <vt:lpstr>TIMER: NORMAL VS. CTC MODE</vt:lpstr>
      <vt:lpstr>A PRACTICAL PROBLEM</vt:lpstr>
      <vt:lpstr>SOLUTION OVERVIEW</vt:lpstr>
      <vt:lpstr>SOLUTION OVERVIEW</vt:lpstr>
      <vt:lpstr>SOLUTION OVERVIEW</vt:lpstr>
      <vt:lpstr>SOLUTION OVERVIEW</vt:lpstr>
      <vt:lpstr>SOLUTION OVERVIEW</vt:lpstr>
      <vt:lpstr>SOLUTION OVERVIEW</vt:lpstr>
      <vt:lpstr>COMPLETE CODE FOR ATMEGA328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ADC IN ATMEGA32</dc:title>
  <dc:creator>user</dc:creator>
  <cp:lastModifiedBy>Tareq</cp:lastModifiedBy>
  <cp:revision>47</cp:revision>
  <dcterms:created xsi:type="dcterms:W3CDTF">2016-03-18T02:34:18Z</dcterms:created>
  <dcterms:modified xsi:type="dcterms:W3CDTF">2021-05-29T07:05:05Z</dcterms:modified>
</cp:coreProperties>
</file>